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9" r:id="rId2"/>
    <p:sldId id="278" r:id="rId3"/>
    <p:sldId id="270" r:id="rId4"/>
    <p:sldId id="282" r:id="rId5"/>
    <p:sldId id="283" r:id="rId6"/>
    <p:sldId id="285" r:id="rId7"/>
    <p:sldId id="284" r:id="rId8"/>
    <p:sldId id="271" r:id="rId9"/>
    <p:sldId id="279" r:id="rId10"/>
    <p:sldId id="281" r:id="rId11"/>
    <p:sldId id="280" r:id="rId12"/>
    <p:sldId id="286" r:id="rId13"/>
  </p:sldIdLst>
  <p:sldSz cx="12188825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6" d="100"/>
          <a:sy n="66" d="100"/>
        </p:scale>
        <p:origin x="664" y="52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3570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FBCFAD7-6DFA-44CD-83C6-1E1747315809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930871E-C6E6-4A0E-90A9-150A59300386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dirty="0"/>
              <a:t>Mintaszöveg szerkesztése</a:t>
            </a:r>
          </a:p>
          <a:p>
            <a:pPr lvl="1" rtl="0"/>
            <a:r>
              <a:rPr lang="hu-HU" dirty="0"/>
              <a:t>Második szint</a:t>
            </a:r>
          </a:p>
          <a:p>
            <a:pPr lvl="2" rtl="0"/>
            <a:r>
              <a:rPr lang="hu-HU" dirty="0"/>
              <a:t>Harmadik szint</a:t>
            </a:r>
          </a:p>
          <a:p>
            <a:pPr lvl="3" rtl="0"/>
            <a:r>
              <a:rPr lang="hu-HU" dirty="0"/>
              <a:t>Negyedik szint</a:t>
            </a:r>
          </a:p>
          <a:p>
            <a:pPr lvl="4" rtl="0"/>
            <a:r>
              <a:rPr lang="hu-HU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427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Ide beszúrható az ország/régió térképe.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0152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Ide beszúrható egy kép az ország/régió egyik földrajzi jellemzőjéről.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hu-HU" smtClean="0"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279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abadkézi sokszög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hu-HU" dirty="0">
              <a:solidFill>
                <a:schemeClr val="lt1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u-HU"/>
              <a:t>Kattintson ide az alcím mintájának szerkesztéséhez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6E407A-52EB-4862-84CB-2081F9296E57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36F3D5-D56B-42FA-8F88-2661B4209F2C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4522E6-4BB9-4A94-A174-790D8FD7583C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6D0A0A-4460-4771-A618-B710BC435E0E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AABB3D-F451-455D-86D3-731F5EABE5C3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622CE6-5E90-4BCF-84DE-059105257F91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FA5672-7703-43A0-8480-924882DFCCFE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780DCA-1F30-4C91-AC50-EC9A450DF6DC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9021BC-C9F1-4CD3-B83F-8FF537E7B473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79C9AB-A9CC-4CB2-8460-6637DC6DCB2C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Kép helyőrzőj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942611-8B8D-4A2B-BE87-FD3A4CED5C24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 userDrawn="1"/>
        </p:nvSpPr>
        <p:spPr bwMode="ltGray"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hu-HU" sz="2400" dirty="0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21615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1615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dirty="0"/>
              <a:t>Mintaszöveg szerkesztése</a:t>
            </a:r>
          </a:p>
          <a:p>
            <a:pPr lvl="1" rtl="0"/>
            <a:r>
              <a:rPr lang="hu-HU" dirty="0"/>
              <a:t>Második szint</a:t>
            </a:r>
          </a:p>
          <a:p>
            <a:pPr lvl="2" rtl="0"/>
            <a:r>
              <a:rPr lang="hu-HU" dirty="0"/>
              <a:t>Harmadik szint</a:t>
            </a:r>
          </a:p>
          <a:p>
            <a:pPr lvl="3" rtl="0"/>
            <a:r>
              <a:rPr lang="hu-HU" dirty="0"/>
              <a:t>Negyedik szint</a:t>
            </a:r>
          </a:p>
          <a:p>
            <a:pPr lvl="4" rtl="0"/>
            <a:r>
              <a:rPr lang="hu-HU" dirty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20737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hu-HU" dirty="0"/>
              <a:t>Élőláb beszúrása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15035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93E015DE-EC87-4BD2-BBA2-A659AA136DE9}" type="datetime1">
              <a:rPr lang="hu-HU" smtClean="0"/>
              <a:t>2026. 07. 14.</a:t>
            </a:fld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982675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okosdoboz.hu/feladatsor?id=253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2568264-2F52-4357-B3E4-46FEC8715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41" y="317451"/>
            <a:ext cx="2355119" cy="209291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95AE76C-D016-45AC-8F02-FB0707799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719" y="332656"/>
            <a:ext cx="1857401" cy="182133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D733EED-3F24-4FF0-B52B-2B5BB703A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068" y="2564904"/>
            <a:ext cx="6460033" cy="395848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D7BE9A0-1D2F-4B98-92E1-28AE55CFC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68" y="425800"/>
            <a:ext cx="6654969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2368ECE-A666-49A8-ABF8-41FB38D93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101"/>
          <a:stretch/>
        </p:blipFill>
        <p:spPr>
          <a:xfrm>
            <a:off x="405780" y="332656"/>
            <a:ext cx="5166114" cy="561662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E742BDA-538D-40DC-A69A-A50EBFDA0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420" y="404664"/>
            <a:ext cx="5169856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B8BA86B-FA8C-48A9-977C-C196B5D61D00}"/>
              </a:ext>
            </a:extLst>
          </p:cNvPr>
          <p:cNvSpPr txBox="1"/>
          <p:nvPr/>
        </p:nvSpPr>
        <p:spPr>
          <a:xfrm>
            <a:off x="287266" y="476672"/>
            <a:ext cx="1099172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400" dirty="0"/>
              <a:t>Témanap- az utazás során átélt élmények bemutatása az iskola tanulóinak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D1BD746-75C1-468A-9A39-20721FD6A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2" t="9476" r="29504" b="15480"/>
          <a:stretch/>
        </p:blipFill>
        <p:spPr>
          <a:xfrm>
            <a:off x="287266" y="1233802"/>
            <a:ext cx="4392487" cy="399175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B008F16-0A2E-40C1-848F-EE4853F61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41"/>
          <a:stretch/>
        </p:blipFill>
        <p:spPr>
          <a:xfrm>
            <a:off x="5039552" y="1606488"/>
            <a:ext cx="5879637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6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6A576A08-C142-416A-B900-437C23A78531}"/>
              </a:ext>
            </a:extLst>
          </p:cNvPr>
          <p:cNvSpPr txBox="1"/>
          <p:nvPr/>
        </p:nvSpPr>
        <p:spPr>
          <a:xfrm>
            <a:off x="333772" y="366163"/>
            <a:ext cx="5544616" cy="7657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400" dirty="0"/>
              <a:t>Nagyszombat- helyi termelői piac felkeresése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FB7DCD4-5AA2-4FF2-8AB7-9690558CB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0" b="23751"/>
          <a:stretch/>
        </p:blipFill>
        <p:spPr>
          <a:xfrm>
            <a:off x="405780" y="1340768"/>
            <a:ext cx="5155216" cy="424847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914A877-19D8-42F8-9895-8B5C14EEFC44}"/>
              </a:ext>
            </a:extLst>
          </p:cNvPr>
          <p:cNvSpPr txBox="1"/>
          <p:nvPr/>
        </p:nvSpPr>
        <p:spPr>
          <a:xfrm flipH="1">
            <a:off x="6454452" y="366163"/>
            <a:ext cx="5155216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400" dirty="0"/>
              <a:t>Ismert személy: Kodály-emlékmű</a:t>
            </a:r>
          </a:p>
          <a:p>
            <a:pPr>
              <a:lnSpc>
                <a:spcPct val="90000"/>
              </a:lnSpc>
            </a:pPr>
            <a:r>
              <a:rPr lang="hu-HU" sz="2400" dirty="0"/>
              <a:t>megkoszorúzása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EBA6254-1DDA-4983-8AB5-0EF6B9149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340" y="-12163"/>
            <a:ext cx="5157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DC61FB2-6028-4197-91BE-FB89C7A65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379136"/>
            <a:ext cx="3081908" cy="3059414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84C0CD17-547D-406A-8AD0-B5209DFF190E}"/>
              </a:ext>
            </a:extLst>
          </p:cNvPr>
          <p:cNvSpPr/>
          <p:nvPr/>
        </p:nvSpPr>
        <p:spPr>
          <a:xfrm>
            <a:off x="1557908" y="3789040"/>
            <a:ext cx="8784976" cy="3251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 algn="ctr"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Magas-Tátárától Pozsonyig: Felvidék történelmének, kulturális és természeti kincseinek megismerése, határon túli magyarsággal kapcsolatok kiépítése – 4 nap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 algn="ctr"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2026.04.14-04.17.</a:t>
            </a:r>
          </a:p>
          <a:p>
            <a:pPr marL="457200" indent="-228600" algn="ctr"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diák</a:t>
            </a:r>
          </a:p>
          <a:p>
            <a:pPr marL="457200" indent="-228600" algn="ctr"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kísérő</a:t>
            </a:r>
          </a:p>
          <a:p>
            <a:pPr marL="457200" indent="-228600" algn="ctr"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1541 km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5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bg1"/>
            </a:gs>
            <a:gs pos="42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/>
              <a:t>Az ország elhelyezkedése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95E74BA0-A32B-4B1D-9A23-13B95C723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5980" y="2800529"/>
            <a:ext cx="8567227" cy="4368438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6420A449-7809-44EC-A7F1-73CC359289CB}"/>
              </a:ext>
            </a:extLst>
          </p:cNvPr>
          <p:cNvSpPr/>
          <p:nvPr/>
        </p:nvSpPr>
        <p:spPr>
          <a:xfrm>
            <a:off x="585800" y="1600200"/>
            <a:ext cx="11017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A0A0A"/>
                </a:solidFill>
                <a:latin typeface="Google Sans"/>
              </a:rPr>
              <a:t>A Felvidék </a:t>
            </a:r>
            <a:r>
              <a:rPr lang="hu-HU" sz="2400" b="1" dirty="0"/>
              <a:t>földrajzi és történelmi fogalom, amely napjainkban elsősorban a mai Szlovákia területét jelöli, amely a Kárpát-medence északi részén található</a:t>
            </a:r>
            <a:r>
              <a:rPr lang="hu-HU" sz="2400" b="1" dirty="0">
                <a:solidFill>
                  <a:srgbClr val="0A0A0A"/>
                </a:solidFill>
                <a:latin typeface="Google Sans"/>
              </a:rPr>
              <a:t>. 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8469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8621F8-099C-48B8-BDBA-9637B4F5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154" y="274638"/>
            <a:ext cx="5598338" cy="778098"/>
          </a:xfrm>
        </p:spPr>
        <p:txBody>
          <a:bodyPr/>
          <a:lstStyle/>
          <a:p>
            <a:r>
              <a:rPr lang="hu-HU" dirty="0"/>
              <a:t>Előzetes feladatok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5083B44-E712-486D-9AC2-9EE6F65082A3}"/>
              </a:ext>
            </a:extLst>
          </p:cNvPr>
          <p:cNvSpPr txBox="1"/>
          <p:nvPr/>
        </p:nvSpPr>
        <p:spPr>
          <a:xfrm>
            <a:off x="477788" y="1067841"/>
            <a:ext cx="11233248" cy="444531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hu-H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Határtalanul</a:t>
            </a:r>
            <a:r>
              <a:rPr lang="hu-H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program Barangoló digitális tartalomtár / Felvidék / alkalmazása történelem, földrajz, irodalom órákon.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https://www.okosdoboz.hu/hu-HU/Hatarontuli</a:t>
            </a:r>
            <a:endParaRPr lang="hu-HU" dirty="0">
              <a:solidFill>
                <a:srgbClr val="FF0000"/>
              </a:solidFill>
              <a:latin typeface="Calibri" panose="020F0502020204030204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Határtalanul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programra a pályázatban vállalt Barangoló digitális tartalomtár alkalmazásával is készültek a tanulók és a pedagógusok. A digitális feladatokat történelem, földrajz, ének-zene és magyar irodalom órákon alkalmaztuk.  ( pl. 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https://www.okosdoboz.hu/feladatsor?id=2533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határon túli magyar iskolák és a külhoni magyarsággal való kapcsolatok felvételét, erősítését támogatja. Az oldalon található  feladatok, tartalmak segítették a tanulókat és pedagógusokat abban, hogy virtuális formában is megismerkedhettek a történelmi Magyarország kulturális és természeti értékeivel, valamint előkészítették a személyes találkozásokat, és a művelődés, ismeretszerzés/- bővítés útját.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hu-HU" sz="2800" dirty="0">
              <a:latin typeface="Calibri" panose="020F0502020204030204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hu-HU" sz="28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3BAD37D-74FC-4317-84D4-A04AB8E73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01"/>
          <a:stretch/>
        </p:blipFill>
        <p:spPr>
          <a:xfrm>
            <a:off x="7966620" y="4356190"/>
            <a:ext cx="3545662" cy="234414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04677D7-EDFA-4DE8-91AF-468D339CE8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5" t="65819" r="5304"/>
          <a:stretch/>
        </p:blipFill>
        <p:spPr>
          <a:xfrm>
            <a:off x="460521" y="4481937"/>
            <a:ext cx="4680520" cy="234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D253DB63-0B6F-45CC-8CD9-F412A563C6C1}"/>
              </a:ext>
            </a:extLst>
          </p:cNvPr>
          <p:cNvSpPr/>
          <p:nvPr/>
        </p:nvSpPr>
        <p:spPr>
          <a:xfrm>
            <a:off x="477788" y="692697"/>
            <a:ext cx="11089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2. </a:t>
            </a:r>
            <a:r>
              <a:rPr lang="hu-HU" dirty="0"/>
              <a:t>A tanulók kiselőadásokkal, ppt-s bemutatókat készítettek az úticéljaink településeiről és annak nevezetességeiről.  </a:t>
            </a:r>
            <a:r>
              <a:rPr lang="hu-HU" dirty="0" err="1"/>
              <a:t>Füzeteikben</a:t>
            </a:r>
            <a:r>
              <a:rPr lang="hu-HU" dirty="0"/>
              <a:t> önállóan rövid vázlatot készítettek.</a:t>
            </a:r>
          </a:p>
          <a:p>
            <a:r>
              <a:rPr lang="hu-HU" b="1" dirty="0"/>
              <a:t>3</a:t>
            </a:r>
            <a:r>
              <a:rPr lang="hu-HU" dirty="0"/>
              <a:t>. Osztály és csoport munkában  a magyar vonatkozások, jelentős történelmi helyszínek és események kerültek feldolgozása, kiemelve a magyarság összetartozását.</a:t>
            </a:r>
          </a:p>
          <a:p>
            <a:r>
              <a:rPr lang="hu-HU" b="1" dirty="0"/>
              <a:t>4. </a:t>
            </a:r>
            <a:r>
              <a:rPr lang="hu-HU" dirty="0"/>
              <a:t>2026.02.10. Budapest-Magyarság Háza , rendhagyó óra</a:t>
            </a:r>
          </a:p>
          <a:p>
            <a:r>
              <a:rPr lang="hu-HU" b="1" dirty="0"/>
              <a:t>5. </a:t>
            </a:r>
            <a:r>
              <a:rPr lang="hu-HU" dirty="0"/>
              <a:t>2026.03.31. :  Felkészülés- ráhangoló összefoglaló történelemóra: előzetes  ismeretek felidézése.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37A2C62-744D-47C4-9E5C-9180F6B5D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1" b="21151"/>
          <a:stretch/>
        </p:blipFill>
        <p:spPr>
          <a:xfrm>
            <a:off x="765820" y="2996952"/>
            <a:ext cx="3816424" cy="349162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7AE181F-3CDD-4F3B-833E-F3EC916A8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00" b="24801"/>
          <a:stretch/>
        </p:blipFill>
        <p:spPr>
          <a:xfrm>
            <a:off x="5662364" y="2404664"/>
            <a:ext cx="5166114" cy="44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1AFE8D5-EDCE-41C3-9E49-1C0DBFA0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0"/>
          <a:stretch/>
        </p:blipFill>
        <p:spPr>
          <a:xfrm>
            <a:off x="261764" y="332656"/>
            <a:ext cx="5166114" cy="594928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3AB5534-2C2A-475A-8C8F-696B9478D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79"/>
          <a:stretch/>
        </p:blipFill>
        <p:spPr>
          <a:xfrm>
            <a:off x="5662364" y="620687"/>
            <a:ext cx="5472608" cy="56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3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76C72C5-4B36-4E55-BD6D-8CED7519C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332656"/>
            <a:ext cx="3303137" cy="438490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5216D90-A1F6-4548-B2C7-D920D165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32" y="2240748"/>
            <a:ext cx="3456384" cy="458833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D5AF023-0429-477B-9749-A931ABCB6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428" y="139211"/>
            <a:ext cx="5419814" cy="4078577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DB95F4B-8EE5-42D2-B74A-13FACB44C053}"/>
              </a:ext>
            </a:extLst>
          </p:cNvPr>
          <p:cNvSpPr txBox="1"/>
          <p:nvPr/>
        </p:nvSpPr>
        <p:spPr>
          <a:xfrm>
            <a:off x="7318548" y="4534917"/>
            <a:ext cx="4339694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400" dirty="0"/>
              <a:t>Budapest- Magyarság Háza Galéria- rendhagyó óra</a:t>
            </a:r>
          </a:p>
        </p:txBody>
      </p:sp>
    </p:spTree>
    <p:extLst>
      <p:ext uri="{BB962C8B-B14F-4D97-AF65-F5344CB8AC3E}">
        <p14:creationId xmlns:p14="http://schemas.microsoft.com/office/powerpoint/2010/main" val="37283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half" idx="1"/>
          </p:nvPr>
        </p:nvSpPr>
        <p:spPr>
          <a:xfrm>
            <a:off x="261764" y="260648"/>
            <a:ext cx="10657184" cy="720080"/>
          </a:xfrm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Indulás,  </a:t>
            </a:r>
            <a:r>
              <a:rPr 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Bátorkeszi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Poprád, </a:t>
            </a:r>
            <a:r>
              <a:rPr 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Ótátrafüred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Imrikfalva</a:t>
            </a:r>
            <a:endParaRPr lang="hu-H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C3B4D98-FF24-42F6-8197-FA5F119F1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96" b="21987"/>
          <a:stretch/>
        </p:blipFill>
        <p:spPr>
          <a:xfrm>
            <a:off x="7102524" y="3059487"/>
            <a:ext cx="4311249" cy="353786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F93B1F1-520D-4AD4-AF2E-722564762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71" y="1278846"/>
            <a:ext cx="4720437" cy="353786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768A47F-51FC-49A5-BBC0-1EC9AB04C8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23" t="24722" b="15239"/>
          <a:stretch/>
        </p:blipFill>
        <p:spPr>
          <a:xfrm>
            <a:off x="1989956" y="4149080"/>
            <a:ext cx="4674718" cy="244827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C582528-398A-4BD9-90C4-C1EB6C1BF168}"/>
              </a:ext>
            </a:extLst>
          </p:cNvPr>
          <p:cNvSpPr txBox="1"/>
          <p:nvPr/>
        </p:nvSpPr>
        <p:spPr>
          <a:xfrm>
            <a:off x="5806380" y="1278846"/>
            <a:ext cx="568863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2400" dirty="0" err="1"/>
              <a:t>Bátorkeszi</a:t>
            </a:r>
            <a:r>
              <a:rPr lang="hu-HU" sz="2400" dirty="0"/>
              <a:t>: külhoni magyar csoporttal közös program- foci, kidobó</a:t>
            </a:r>
          </a:p>
        </p:txBody>
      </p:sp>
    </p:spTree>
    <p:extLst>
      <p:ext uri="{BB962C8B-B14F-4D97-AF65-F5344CB8AC3E}">
        <p14:creationId xmlns:p14="http://schemas.microsoft.com/office/powerpoint/2010/main" val="1192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662FCE1-F1D6-4AEA-ADC3-BBDAC48DE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48" t="43387" r="-9248" b="9159"/>
          <a:stretch/>
        </p:blipFill>
        <p:spPr>
          <a:xfrm>
            <a:off x="477788" y="390646"/>
            <a:ext cx="5166114" cy="325437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07B3C9D-1B53-4C49-B8E4-C7F732534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4" t="28286" r="-32984" b="11378"/>
          <a:stretch/>
        </p:blipFill>
        <p:spPr>
          <a:xfrm>
            <a:off x="2998068" y="3103076"/>
            <a:ext cx="4602563" cy="368642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0075AF9-937E-4FCE-8D74-337CFC8CA2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401"/>
          <a:stretch/>
        </p:blipFill>
        <p:spPr>
          <a:xfrm>
            <a:off x="6695608" y="68498"/>
            <a:ext cx="5166114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0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számoló egy országról bemutat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91_TF03460629" id="{CCD07B88-633E-4730-AF8D-306E3BA59363}" vid="{E27AED9A-F12B-4018-8867-84A424DBD4F9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Beszámoló bemutató egy országról</Template>
  <TotalTime>0</TotalTime>
  <Words>332</Words>
  <Application>Microsoft Office PowerPoint</Application>
  <PresentationFormat>Egyéni</PresentationFormat>
  <Paragraphs>28</Paragraphs>
  <Slides>12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Google Sans</vt:lpstr>
      <vt:lpstr>Times New Roman</vt:lpstr>
      <vt:lpstr>Beszámoló egy országról bemutató</vt:lpstr>
      <vt:lpstr>PowerPoint-bemutató</vt:lpstr>
      <vt:lpstr>PowerPoint-bemutató</vt:lpstr>
      <vt:lpstr>Az ország elhelyezkedése</vt:lpstr>
      <vt:lpstr>Előzetes feladatok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Admin</dc:creator>
  <cp:lastModifiedBy>Admin</cp:lastModifiedBy>
  <cp:revision>24</cp:revision>
  <dcterms:created xsi:type="dcterms:W3CDTF">2026-04-29T07:52:10Z</dcterms:created>
  <dcterms:modified xsi:type="dcterms:W3CDTF">2026-07-14T04:46:15Z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